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handoutMasterIdLst>
    <p:handoutMasterId r:id="rId15"/>
  </p:handoutMasterIdLst>
  <p:sldIdLst>
    <p:sldId id="311" r:id="rId2"/>
    <p:sldId id="302" r:id="rId3"/>
    <p:sldId id="308" r:id="rId4"/>
    <p:sldId id="299" r:id="rId5"/>
    <p:sldId id="305" r:id="rId6"/>
    <p:sldId id="312" r:id="rId7"/>
    <p:sldId id="313" r:id="rId8"/>
    <p:sldId id="314" r:id="rId9"/>
    <p:sldId id="315" r:id="rId10"/>
    <p:sldId id="316" r:id="rId11"/>
    <p:sldId id="317" r:id="rId12"/>
    <p:sldId id="318" r:id="rId13"/>
  </p:sldIdLst>
  <p:sldSz cx="12192000" cy="6858000"/>
  <p:notesSz cx="6797675" cy="9926638"/>
  <p:embeddedFontLst>
    <p:embeddedFont>
      <p:font typeface="Lucida Sans Unicode" panose="020B0602030504020204" pitchFamily="34" charset="0"/>
      <p:regular r:id="rId16"/>
    </p:embeddedFont>
    <p:embeddedFont>
      <p:font typeface="Calibri Light" panose="020F0302020204030204" pitchFamily="34" charset="0"/>
      <p:regular r:id="rId17"/>
      <p:italic r:id="rId18"/>
    </p:embeddedFont>
    <p:embeddedFont>
      <p:font typeface="Calibri" panose="020F0502020204030204" pitchFamily="34" charset="0"/>
      <p:regular r:id="rId19"/>
      <p:bold r:id="rId20"/>
      <p:italic r:id="rId21"/>
      <p:boldItalic r:id="rId2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7FB5"/>
    <a:srgbClr val="5B9BD5"/>
    <a:srgbClr val="FFFFFF"/>
    <a:srgbClr val="AD95B9"/>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34" autoAdjust="0"/>
    <p:restoredTop sz="94660"/>
  </p:normalViewPr>
  <p:slideViewPr>
    <p:cSldViewPr snapToGrid="0" showGuides="1">
      <p:cViewPr varScale="1">
        <p:scale>
          <a:sx n="67" d="100"/>
          <a:sy n="67" d="100"/>
        </p:scale>
        <p:origin x="72" y="48"/>
      </p:cViewPr>
      <p:guideLst>
        <p:guide orient="horz" pos="2183"/>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0"/>
            <a:ext cx="2945659" cy="498056"/>
          </a:xfrm>
          <a:prstGeom prst="rect">
            <a:avLst/>
          </a:prstGeom>
        </p:spPr>
        <p:txBody>
          <a:bodyPr vert="horz" lIns="91440" tIns="45720" rIns="91440" bIns="45720" rtlCol="0"/>
          <a:lstStyle>
            <a:lvl1pPr algn="r">
              <a:defRPr sz="1200"/>
            </a:lvl1pPr>
          </a:lstStyle>
          <a:p>
            <a:fld id="{5A1A4925-17AE-4586-8DFB-DF9D478610FF}" type="datetimeFigureOut">
              <a:rPr lang="sv-SE" smtClean="0"/>
              <a:t>2022-05-24</a:t>
            </a:fld>
            <a:endParaRPr lang="sv-SE"/>
          </a:p>
        </p:txBody>
      </p:sp>
      <p:sp>
        <p:nvSpPr>
          <p:cNvPr id="4" name="Platshållare för sidfot 3"/>
          <p:cNvSpPr>
            <a:spLocks noGrp="1"/>
          </p:cNvSpPr>
          <p:nvPr>
            <p:ph type="ftr" sz="quarter" idx="2"/>
          </p:nvPr>
        </p:nvSpPr>
        <p:spPr>
          <a:xfrm>
            <a:off x="1" y="9428584"/>
            <a:ext cx="2945659" cy="498054"/>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8054"/>
          </a:xfrm>
          <a:prstGeom prst="rect">
            <a:avLst/>
          </a:prstGeom>
        </p:spPr>
        <p:txBody>
          <a:bodyPr vert="horz" lIns="91440" tIns="45720" rIns="91440" bIns="45720" rtlCol="0" anchor="b"/>
          <a:lstStyle>
            <a:lvl1pPr algn="r">
              <a:defRPr sz="1200"/>
            </a:lvl1pPr>
          </a:lstStyle>
          <a:p>
            <a:fld id="{5AAEFDB6-3148-4AAD-9C4F-CCF257FE578C}" type="slidenum">
              <a:rPr lang="sv-SE" smtClean="0"/>
              <a:t>‹#›</a:t>
            </a:fld>
            <a:endParaRPr lang="sv-SE"/>
          </a:p>
        </p:txBody>
      </p:sp>
    </p:spTree>
    <p:extLst>
      <p:ext uri="{BB962C8B-B14F-4D97-AF65-F5344CB8AC3E}">
        <p14:creationId xmlns:p14="http://schemas.microsoft.com/office/powerpoint/2010/main" val="3443032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728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688" y="0"/>
            <a:ext cx="2946400" cy="497280"/>
          </a:xfrm>
          <a:prstGeom prst="rect">
            <a:avLst/>
          </a:prstGeom>
        </p:spPr>
        <p:txBody>
          <a:bodyPr vert="horz" lIns="91440" tIns="45720" rIns="91440" bIns="45720" rtlCol="0"/>
          <a:lstStyle>
            <a:lvl1pPr algn="r">
              <a:defRPr sz="1200"/>
            </a:lvl1pPr>
          </a:lstStyle>
          <a:p>
            <a:fld id="{72D42A82-421F-490F-8199-E4B190E4F8CC}" type="datetimeFigureOut">
              <a:rPr lang="sv-SE" smtClean="0"/>
              <a:t>2022-05-24</a:t>
            </a:fld>
            <a:endParaRPr lang="sv-SE"/>
          </a:p>
        </p:txBody>
      </p:sp>
      <p:sp>
        <p:nvSpPr>
          <p:cNvPr id="4" name="Platshållare för bildobjekt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777036"/>
            <a:ext cx="5438775" cy="3908772"/>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9359"/>
            <a:ext cx="2946400" cy="497279"/>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688" y="9429359"/>
            <a:ext cx="2946400" cy="497279"/>
          </a:xfrm>
          <a:prstGeom prst="rect">
            <a:avLst/>
          </a:prstGeom>
        </p:spPr>
        <p:txBody>
          <a:bodyPr vert="horz" lIns="91440" tIns="45720" rIns="91440" bIns="45720" rtlCol="0" anchor="b"/>
          <a:lstStyle>
            <a:lvl1pPr algn="r">
              <a:defRPr sz="1200"/>
            </a:lvl1pPr>
          </a:lstStyle>
          <a:p>
            <a:fld id="{468865A4-EBDF-4B92-BAD5-4788B5648894}" type="slidenum">
              <a:rPr lang="sv-SE" smtClean="0"/>
              <a:t>‹#›</a:t>
            </a:fld>
            <a:endParaRPr lang="sv-SE"/>
          </a:p>
        </p:txBody>
      </p:sp>
    </p:spTree>
    <p:extLst>
      <p:ext uri="{BB962C8B-B14F-4D97-AF65-F5344CB8AC3E}">
        <p14:creationId xmlns:p14="http://schemas.microsoft.com/office/powerpoint/2010/main" val="1252751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A2B749-D270-404B-9BE9-F1F0FB27B7B3}" type="datetimeFigureOut">
              <a:rPr lang="sv-SE" smtClean="0"/>
              <a:t>2022-05-24</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27976667-3890-4D96-AD92-6A5843A3A705}" type="slidenum">
              <a:rPr lang="sv-SE" smtClean="0"/>
              <a:t>‹#›</a:t>
            </a:fld>
            <a:endParaRPr lang="sv-SE"/>
          </a:p>
        </p:txBody>
      </p:sp>
      <p:pic>
        <p:nvPicPr>
          <p:cNvPr id="9" name="Picture 8"/>
          <p:cNvPicPr>
            <a:picLocks noChangeAspect="1"/>
          </p:cNvPicPr>
          <p:nvPr userDrawn="1"/>
        </p:nvPicPr>
        <p:blipFill>
          <a:blip r:embed="rId2"/>
          <a:stretch>
            <a:fillRect/>
          </a:stretch>
        </p:blipFill>
        <p:spPr>
          <a:xfrm>
            <a:off x="-5944" y="0"/>
            <a:ext cx="737136" cy="6858000"/>
          </a:xfrm>
          <a:prstGeom prst="rect">
            <a:avLst/>
          </a:prstGeom>
        </p:spPr>
      </p:pic>
      <p:pic>
        <p:nvPicPr>
          <p:cNvPr id="10" name="Picture 9"/>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80053" y="6167335"/>
            <a:ext cx="1085487" cy="612843"/>
          </a:xfrm>
          <a:prstGeom prst="rect">
            <a:avLst/>
          </a:prstGeom>
        </p:spPr>
      </p:pic>
      <p:sp>
        <p:nvSpPr>
          <p:cNvPr id="8" name="Text Placeholder 3"/>
          <p:cNvSpPr>
            <a:spLocks noGrp="1"/>
          </p:cNvSpPr>
          <p:nvPr>
            <p:ph type="body" sz="quarter" idx="13"/>
          </p:nvPr>
        </p:nvSpPr>
        <p:spPr>
          <a:xfrm>
            <a:off x="838201" y="1612232"/>
            <a:ext cx="10515600" cy="4090068"/>
          </a:xfrm>
          <a:prstGeom prst="rect">
            <a:avLst/>
          </a:prstGeom>
        </p:spPr>
        <p:txBody>
          <a:bodyPr/>
          <a:lstStyle>
            <a:lvl1pPr marL="625475" indent="-265113">
              <a:buFont typeface="Arial" panose="020B0604020202020204" pitchFamily="34" charset="0"/>
              <a:buChar char="•"/>
              <a:defRPr sz="2400"/>
            </a:lvl1pPr>
            <a:lvl2pPr marL="985838" indent="-271463">
              <a:buSzPct val="100000"/>
              <a:buFont typeface="Calibri" panose="020F0502020204030204" pitchFamily="34" charset="0"/>
              <a:buChar char="‒"/>
              <a:defRPr sz="2400"/>
            </a:lvl2pPr>
            <a:lvl3pPr marL="1347788" indent="-273050">
              <a:buFont typeface="Arial" panose="020B0604020202020204" pitchFamily="34" charset="0"/>
              <a:buChar char="•"/>
              <a:defRPr sz="2000"/>
            </a:lvl3pPr>
            <a:lvl4pPr marL="1700213" indent="-265113">
              <a:buFont typeface="Calibri" panose="020F0502020204030204" pitchFamily="34" charset="0"/>
              <a:buChar char="‒"/>
              <a:defRPr sz="2000"/>
            </a:lvl4pPr>
            <a:lvl5pPr marL="2062163" indent="-265113">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3" name="Title 2"/>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377111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2025352" y="1139457"/>
            <a:ext cx="8409063" cy="2387600"/>
          </a:xfrm>
        </p:spPr>
        <p:txBody>
          <a:bodyPr anchor="b">
            <a:normAutofit/>
          </a:bodyPr>
          <a:lstStyle>
            <a:lvl1pPr algn="r">
              <a:defRPr sz="4400"/>
            </a:lvl1pPr>
          </a:lstStyle>
          <a:p>
            <a:r>
              <a:rPr lang="sv-SE"/>
              <a:t>Klicka här för att ändra format</a:t>
            </a:r>
            <a:endParaRPr lang="sv-SE" dirty="0"/>
          </a:p>
        </p:txBody>
      </p:sp>
      <p:sp>
        <p:nvSpPr>
          <p:cNvPr id="3" name="Underrubrik 2"/>
          <p:cNvSpPr>
            <a:spLocks noGrp="1"/>
          </p:cNvSpPr>
          <p:nvPr>
            <p:ph type="subTitle" idx="1"/>
          </p:nvPr>
        </p:nvSpPr>
        <p:spPr>
          <a:xfrm>
            <a:off x="3896882" y="3792195"/>
            <a:ext cx="6537533" cy="585401"/>
          </a:xfrm>
        </p:spPr>
        <p:txBody>
          <a:bodyPr>
            <a:normAutofit/>
          </a:bodyPr>
          <a:lstStyle>
            <a:lvl1pPr marL="0" indent="0" algn="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ACA98E26-7A2F-4DC2-8282-CC4C6BB8B27B}" type="datetimeFigureOut">
              <a:rPr lang="sv-SE" smtClean="0"/>
              <a:t>2022-05-24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C114ABE-6300-4342-BC16-962BF81452FF}" type="slidenum">
              <a:rPr lang="sv-SE" smtClean="0"/>
              <a:t>‹#›</a:t>
            </a:fld>
            <a:endParaRPr lang="sv-SE"/>
          </a:p>
        </p:txBody>
      </p:sp>
      <p:sp>
        <p:nvSpPr>
          <p:cNvPr id="11" name="Platshållare för text 10"/>
          <p:cNvSpPr>
            <a:spLocks noGrp="1"/>
          </p:cNvSpPr>
          <p:nvPr>
            <p:ph type="body" sz="quarter" idx="13" hasCustomPrompt="1"/>
          </p:nvPr>
        </p:nvSpPr>
        <p:spPr>
          <a:xfrm>
            <a:off x="7418388" y="5065891"/>
            <a:ext cx="3016250" cy="370248"/>
          </a:xfrm>
        </p:spPr>
        <p:txBody>
          <a:bodyPr>
            <a:noAutofit/>
          </a:bodyPr>
          <a:lstStyle>
            <a:lvl1pPr marL="0" indent="0" algn="r">
              <a:spcBef>
                <a:spcPts val="0"/>
              </a:spcBef>
              <a:buNone/>
              <a:defRPr sz="1800"/>
            </a:lvl1pPr>
          </a:lstStyle>
          <a:p>
            <a:pPr lvl="0"/>
            <a:r>
              <a:rPr lang="sv-SE" dirty="0"/>
              <a:t>Namn, titel</a:t>
            </a:r>
          </a:p>
        </p:txBody>
      </p:sp>
      <p:sp>
        <p:nvSpPr>
          <p:cNvPr id="12" name="Platshållare för text 10"/>
          <p:cNvSpPr>
            <a:spLocks noGrp="1"/>
          </p:cNvSpPr>
          <p:nvPr>
            <p:ph type="body" sz="quarter" idx="14" hasCustomPrompt="1"/>
          </p:nvPr>
        </p:nvSpPr>
        <p:spPr>
          <a:xfrm>
            <a:off x="7418388" y="5838029"/>
            <a:ext cx="3016250" cy="385312"/>
          </a:xfrm>
        </p:spPr>
        <p:txBody>
          <a:bodyPr>
            <a:noAutofit/>
          </a:bodyPr>
          <a:lstStyle>
            <a:lvl1pPr marL="0" indent="0" algn="r">
              <a:spcBef>
                <a:spcPts val="0"/>
              </a:spcBef>
              <a:buNone/>
              <a:defRPr sz="1800"/>
            </a:lvl1pPr>
          </a:lstStyle>
          <a:p>
            <a:pPr lvl="0"/>
            <a:r>
              <a:rPr lang="sv-SE" dirty="0"/>
              <a:t>Email</a:t>
            </a:r>
          </a:p>
        </p:txBody>
      </p:sp>
      <p:sp>
        <p:nvSpPr>
          <p:cNvPr id="13" name="Platshållare för text 10"/>
          <p:cNvSpPr>
            <a:spLocks noGrp="1"/>
          </p:cNvSpPr>
          <p:nvPr>
            <p:ph type="body" sz="quarter" idx="15" hasCustomPrompt="1"/>
          </p:nvPr>
        </p:nvSpPr>
        <p:spPr>
          <a:xfrm>
            <a:off x="7418388" y="5467781"/>
            <a:ext cx="3016250" cy="370248"/>
          </a:xfrm>
        </p:spPr>
        <p:txBody>
          <a:bodyPr>
            <a:noAutofit/>
          </a:bodyPr>
          <a:lstStyle>
            <a:lvl1pPr marL="0" indent="0" algn="r">
              <a:spcBef>
                <a:spcPts val="0"/>
              </a:spcBef>
              <a:buNone/>
              <a:defRPr sz="1800"/>
            </a:lvl1pPr>
          </a:lstStyle>
          <a:p>
            <a:pPr lvl="0"/>
            <a:r>
              <a:rPr lang="sv-SE" dirty="0"/>
              <a:t>Namn, titel</a:t>
            </a:r>
          </a:p>
        </p:txBody>
      </p:sp>
    </p:spTree>
    <p:extLst>
      <p:ext uri="{BB962C8B-B14F-4D97-AF65-F5344CB8AC3E}">
        <p14:creationId xmlns:p14="http://schemas.microsoft.com/office/powerpoint/2010/main" val="523729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545432"/>
            <a:ext cx="10515600" cy="705852"/>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2B749-D270-404B-9BE9-F1F0FB27B7B3}" type="datetimeFigureOut">
              <a:rPr lang="sv-SE" smtClean="0"/>
              <a:t>2022-05-24</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76667-3890-4D96-AD92-6A5843A3A705}" type="slidenum">
              <a:rPr lang="sv-SE" smtClean="0"/>
              <a:t>‹#›</a:t>
            </a:fld>
            <a:endParaRPr lang="sv-SE"/>
          </a:p>
        </p:txBody>
      </p:sp>
    </p:spTree>
    <p:extLst>
      <p:ext uri="{BB962C8B-B14F-4D97-AF65-F5344CB8AC3E}">
        <p14:creationId xmlns:p14="http://schemas.microsoft.com/office/powerpoint/2010/main" val="2521999222"/>
      </p:ext>
    </p:extLst>
  </p:cSld>
  <p:clrMap bg1="lt1" tx1="dk1" bg2="lt2" tx2="dk2" accent1="accent1" accent2="accent2" accent3="accent3" accent4="accent4" accent5="accent5" accent6="accent6" hlink="hlink" folHlink="folHlink"/>
  <p:sldLayoutIdLst>
    <p:sldLayoutId id="2147483650" r:id="rId1"/>
    <p:sldLayoutId id="2147483652" r:id="rId2"/>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42900" indent="-166688" algn="l" defTabSz="914400" rtl="0" eaLnBrk="1" latinLnBrk="0" hangingPunct="1">
        <a:lnSpc>
          <a:spcPct val="90000"/>
        </a:lnSpc>
        <a:spcBef>
          <a:spcPts val="700"/>
        </a:spcBef>
        <a:buFont typeface="Arial" panose="020B0604020202020204" pitchFamily="34" charset="0"/>
        <a:buChar char="•"/>
        <a:defRPr sz="5100" kern="1200">
          <a:solidFill>
            <a:schemeClr val="tx1"/>
          </a:solidFill>
          <a:latin typeface="+mn-lt"/>
          <a:ea typeface="+mn-ea"/>
          <a:cs typeface="+mn-cs"/>
        </a:defRPr>
      </a:lvl1pPr>
      <a:lvl2pPr marL="850500" indent="-342900" algn="l" defTabSz="914400" rtl="0" eaLnBrk="1" latinLnBrk="0" hangingPunct="1">
        <a:lnSpc>
          <a:spcPct val="90000"/>
        </a:lnSpc>
        <a:spcBef>
          <a:spcPts val="500"/>
        </a:spcBef>
        <a:buSzPct val="80000"/>
        <a:buFont typeface="Wingdings" panose="05000000000000000000" pitchFamily="2" charset="2"/>
        <a:buChar char="q"/>
        <a:tabLst>
          <a:tab pos="714375" algn="l"/>
        </a:tabLst>
        <a:defRPr sz="100" kern="1200">
          <a:solidFill>
            <a:schemeClr val="tx1"/>
          </a:solidFill>
          <a:latin typeface="+mn-lt"/>
          <a:ea typeface="+mn-ea"/>
          <a:cs typeface="+mn-cs"/>
        </a:defRPr>
      </a:lvl2pPr>
      <a:lvl3pPr marL="914400" indent="0" algn="l" defTabSz="914400" rtl="0" eaLnBrk="1" latinLnBrk="0" hangingPunct="1">
        <a:lnSpc>
          <a:spcPct val="90000"/>
        </a:lnSpc>
        <a:spcBef>
          <a:spcPts val="700"/>
        </a:spcBef>
        <a:buSzPct val="90000"/>
        <a:buFont typeface="Arial" panose="020B0604020202020204" pitchFamily="34" charset="0"/>
        <a:buNone/>
        <a:defRPr sz="10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025352" y="848041"/>
            <a:ext cx="8409063" cy="2635135"/>
          </a:xfrm>
        </p:spPr>
        <p:txBody>
          <a:bodyPr>
            <a:normAutofit fontScale="90000"/>
          </a:bodyPr>
          <a:lstStyle/>
          <a:p>
            <a:pPr algn="l"/>
            <a:r>
              <a:rPr lang="sv-SE" sz="4800" dirty="0"/>
              <a:t>I skuggan av coronaviruset- förutsättningar för lärande inom hemtjänst under pandemins första år</a:t>
            </a:r>
          </a:p>
        </p:txBody>
      </p:sp>
      <p:sp>
        <p:nvSpPr>
          <p:cNvPr id="4" name="Platshållare för text 3"/>
          <p:cNvSpPr>
            <a:spLocks noGrp="1"/>
          </p:cNvSpPr>
          <p:nvPr>
            <p:ph type="body" sz="quarter" idx="13"/>
          </p:nvPr>
        </p:nvSpPr>
        <p:spPr>
          <a:xfrm>
            <a:off x="7418387" y="5065891"/>
            <a:ext cx="3191805" cy="370248"/>
          </a:xfrm>
        </p:spPr>
        <p:txBody>
          <a:bodyPr/>
          <a:lstStyle/>
          <a:p>
            <a:pPr algn="l"/>
            <a:r>
              <a:rPr lang="sv-SE" dirty="0"/>
              <a:t>Karin Johansson &amp; Milja Ranung </a:t>
            </a:r>
          </a:p>
        </p:txBody>
      </p:sp>
      <p:sp>
        <p:nvSpPr>
          <p:cNvPr id="6" name="Platshållare för text 5"/>
          <p:cNvSpPr>
            <a:spLocks noGrp="1"/>
          </p:cNvSpPr>
          <p:nvPr>
            <p:ph type="body" sz="quarter" idx="15"/>
          </p:nvPr>
        </p:nvSpPr>
        <p:spPr>
          <a:xfrm>
            <a:off x="7418387" y="5436139"/>
            <a:ext cx="3260754" cy="370248"/>
          </a:xfrm>
        </p:spPr>
        <p:txBody>
          <a:bodyPr/>
          <a:lstStyle/>
          <a:p>
            <a:pPr algn="l"/>
            <a:r>
              <a:rPr lang="sv-SE" dirty="0"/>
              <a:t>Projektledare, Nestor FoU-center. 2022</a:t>
            </a:r>
          </a:p>
        </p:txBody>
      </p:sp>
    </p:spTree>
    <p:extLst>
      <p:ext uri="{BB962C8B-B14F-4D97-AF65-F5344CB8AC3E}">
        <p14:creationId xmlns:p14="http://schemas.microsoft.com/office/powerpoint/2010/main" val="20306416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838201" y="1612232"/>
            <a:ext cx="10515600" cy="4733150"/>
          </a:xfrm>
        </p:spPr>
        <p:txBody>
          <a:bodyPr/>
          <a:lstStyle/>
          <a:p>
            <a:r>
              <a:rPr lang="sv-SE" dirty="0"/>
              <a:t>Viktigt att upprätta en tydlig och övergripande handlingsplan om en liknande situation skulle uppstå igen. </a:t>
            </a:r>
          </a:p>
          <a:p>
            <a:endParaRPr lang="sv-SE" dirty="0"/>
          </a:p>
          <a:p>
            <a:r>
              <a:rPr lang="sv-SE" dirty="0" smtClean="0"/>
              <a:t>Sjukvårdens olika yrkeskompetenser inom </a:t>
            </a:r>
            <a:r>
              <a:rPr lang="sv-SE" dirty="0"/>
              <a:t>kommunen behöver samlas ihop för att </a:t>
            </a:r>
            <a:r>
              <a:rPr lang="sv-SE" dirty="0" smtClean="0"/>
              <a:t>få till bättre samarbete och samordning. Detta saknades under </a:t>
            </a:r>
            <a:r>
              <a:rPr lang="sv-SE" dirty="0"/>
              <a:t>pandemin.</a:t>
            </a:r>
          </a:p>
          <a:p>
            <a:endParaRPr lang="sv-SE" dirty="0"/>
          </a:p>
          <a:p>
            <a:r>
              <a:rPr lang="sv-SE" dirty="0"/>
              <a:t>Viktigt att fortsätta prata om de positiva saker som tillkommit och att fånga upp saker i arbetsgruppen i forum som </a:t>
            </a:r>
            <a:r>
              <a:rPr lang="sv-SE" dirty="0" smtClean="0"/>
              <a:t>t.ex. </a:t>
            </a:r>
            <a:r>
              <a:rPr lang="sv-SE" dirty="0"/>
              <a:t>APT och medarbetarsamtal.</a:t>
            </a:r>
          </a:p>
          <a:p>
            <a:endParaRPr lang="sv-SE" dirty="0"/>
          </a:p>
          <a:p>
            <a:r>
              <a:rPr lang="sv-SE" dirty="0"/>
              <a:t>Vikten av en bra introduktion för alla nyanställda</a:t>
            </a:r>
          </a:p>
          <a:p>
            <a:pPr marL="360362" indent="0">
              <a:buNone/>
            </a:pPr>
            <a:r>
              <a:rPr lang="sv-SE" sz="2000" i="1" dirty="0"/>
              <a:t>”Det som är bra med det hela är att man har kunnat lära sig väldigt mycket utav detta och kunna värdera sitt liv mycket mer”.</a:t>
            </a:r>
          </a:p>
        </p:txBody>
      </p:sp>
      <p:sp>
        <p:nvSpPr>
          <p:cNvPr id="3" name="Rubrik 2"/>
          <p:cNvSpPr>
            <a:spLocks noGrp="1"/>
          </p:cNvSpPr>
          <p:nvPr>
            <p:ph type="title"/>
          </p:nvPr>
        </p:nvSpPr>
        <p:spPr/>
        <p:txBody>
          <a:bodyPr>
            <a:normAutofit fontScale="90000"/>
          </a:bodyPr>
          <a:lstStyle/>
          <a:p>
            <a:r>
              <a:rPr lang="sv-SE" dirty="0"/>
              <a:t>6: Lärande inför framtiden ur chefers </a:t>
            </a:r>
            <a:r>
              <a:rPr lang="sv-SE" dirty="0" smtClean="0"/>
              <a:t>perspektiv </a:t>
            </a:r>
            <a:br>
              <a:rPr lang="sv-SE" dirty="0" smtClean="0"/>
            </a:br>
            <a:r>
              <a:rPr lang="sv-SE" dirty="0" smtClean="0"/>
              <a:t>– </a:t>
            </a:r>
            <a:r>
              <a:rPr lang="sv-SE" dirty="0" smtClean="0"/>
              <a:t>vad </a:t>
            </a:r>
            <a:r>
              <a:rPr lang="sv-SE" dirty="0"/>
              <a:t>kan göras?</a:t>
            </a:r>
          </a:p>
        </p:txBody>
      </p:sp>
    </p:spTree>
    <p:extLst>
      <p:ext uri="{BB962C8B-B14F-4D97-AF65-F5344CB8AC3E}">
        <p14:creationId xmlns:p14="http://schemas.microsoft.com/office/powerpoint/2010/main" val="3306604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838201" y="1612232"/>
            <a:ext cx="10515600" cy="4696204"/>
          </a:xfrm>
        </p:spPr>
        <p:txBody>
          <a:bodyPr/>
          <a:lstStyle/>
          <a:p>
            <a:r>
              <a:rPr lang="sv-SE" sz="2000" b="1" dirty="0"/>
              <a:t>Prioritering av ett icke-reflekterande lärande i en akut situation. </a:t>
            </a:r>
            <a:r>
              <a:rPr lang="sv-SE" sz="2000" dirty="0"/>
              <a:t>Medarbetare inom hemtjänst behöver kunna växla mellan att hantera rutinproblem och oförutsägbara situationer. Både ett reproduktivt, icke-reflekterande lärande och reflekterande utvecklingsinriktad lärande behövs för en god omsorg. För att det ska vara möjligt behöver det finnas en lärmiljö som stöder dessa två typer av lärande.</a:t>
            </a:r>
          </a:p>
          <a:p>
            <a:endParaRPr lang="sv-SE" sz="2000" b="1" dirty="0"/>
          </a:p>
          <a:p>
            <a:r>
              <a:rPr lang="sv-SE" sz="2000" b="1" dirty="0"/>
              <a:t>Vikten av lärande genom informella samtal tydliggjordes när möjligheten till fysiska möten togs bort. </a:t>
            </a:r>
            <a:r>
              <a:rPr lang="sv-SE" sz="2000" dirty="0"/>
              <a:t>Reflektion och kollegiala diskussioner vid informella möten har stor betydelse för ett hållbart lärande.</a:t>
            </a:r>
          </a:p>
          <a:p>
            <a:endParaRPr lang="sv-SE" sz="2000" b="1" dirty="0"/>
          </a:p>
          <a:p>
            <a:r>
              <a:rPr lang="sv-SE" sz="2000" b="1" dirty="0"/>
              <a:t>Kontinuitet och formell kompetens – nödvändigt för en hemtjänst med god kvalitet </a:t>
            </a:r>
            <a:r>
              <a:rPr lang="sv-SE" sz="2000" dirty="0"/>
              <a:t>Förutsättningarna för medarbetare i hemtjänsten att utöva sin yrkesroll på ett tillfredställande sätt </a:t>
            </a:r>
            <a:r>
              <a:rPr lang="sv-SE" sz="2000" dirty="0" smtClean="0"/>
              <a:t>är ofta </a:t>
            </a:r>
            <a:r>
              <a:rPr lang="sv-SE" sz="2000" dirty="0"/>
              <a:t>begränsade. Bristen på kontinuitet försvårar för cheferna att stödja utvecklingen av goda </a:t>
            </a:r>
            <a:r>
              <a:rPr lang="sv-SE" sz="2000" dirty="0" smtClean="0"/>
              <a:t>omsorgsrelationer.</a:t>
            </a:r>
            <a:endParaRPr lang="sv-SE" sz="2000" dirty="0"/>
          </a:p>
        </p:txBody>
      </p:sp>
      <p:sp>
        <p:nvSpPr>
          <p:cNvPr id="3" name="Rubrik 2"/>
          <p:cNvSpPr>
            <a:spLocks noGrp="1"/>
          </p:cNvSpPr>
          <p:nvPr>
            <p:ph type="title"/>
          </p:nvPr>
        </p:nvSpPr>
        <p:spPr/>
        <p:txBody>
          <a:bodyPr/>
          <a:lstStyle/>
          <a:p>
            <a:r>
              <a:rPr lang="sv-SE" dirty="0"/>
              <a:t>Nestors reflektioner</a:t>
            </a:r>
          </a:p>
        </p:txBody>
      </p:sp>
    </p:spTree>
    <p:extLst>
      <p:ext uri="{BB962C8B-B14F-4D97-AF65-F5344CB8AC3E}">
        <p14:creationId xmlns:p14="http://schemas.microsoft.com/office/powerpoint/2010/main" val="106551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lstStyle/>
          <a:p>
            <a:r>
              <a:rPr lang="sv-SE" sz="2000" b="1" dirty="0"/>
              <a:t>Att skapa kreativa lösningar för lärande i en kaotisk situation. </a:t>
            </a:r>
            <a:r>
              <a:rPr lang="sv-SE" sz="2000" dirty="0"/>
              <a:t>Oklarheter gällande ansvar leder till svårigheter att ”mobilisera” när situationen kräver det. Det kan finnas behov av ett lärande på flera nivåer inom organisationen för att hemtjänst ska kunna ge ett gott stöd. Biståndshandläggares beslut om insatser är helt avgörande för hemtjänstens möjligheter att ge en god omsorg.</a:t>
            </a:r>
          </a:p>
          <a:p>
            <a:endParaRPr lang="sv-SE" sz="2000" dirty="0"/>
          </a:p>
          <a:p>
            <a:r>
              <a:rPr lang="sv-SE" sz="2000" b="1" dirty="0"/>
              <a:t>Enhetscheferna lade mycket tid, engagemang och kreativitet på att skapa sätt att stödja i en kaotisk situation. </a:t>
            </a:r>
            <a:r>
              <a:rPr lang="sv-SE" sz="2000" dirty="0"/>
              <a:t>Potentialen i ett kreativt och problemlösande förhållningssätt kan tas med i verksamheterna i framtiden. Att öppna upp för en mer kreativ och lokal problemlösning kan kanske leda till en mer engagerande arbetsplats.</a:t>
            </a:r>
            <a:endParaRPr lang="sv-SE" sz="2000" b="1" dirty="0"/>
          </a:p>
        </p:txBody>
      </p:sp>
      <p:sp>
        <p:nvSpPr>
          <p:cNvPr id="3" name="Rubrik 2"/>
          <p:cNvSpPr>
            <a:spLocks noGrp="1"/>
          </p:cNvSpPr>
          <p:nvPr>
            <p:ph type="title"/>
          </p:nvPr>
        </p:nvSpPr>
        <p:spPr/>
        <p:txBody>
          <a:bodyPr/>
          <a:lstStyle/>
          <a:p>
            <a:endParaRPr lang="sv-SE" dirty="0"/>
          </a:p>
        </p:txBody>
      </p:sp>
    </p:spTree>
    <p:extLst>
      <p:ext uri="{BB962C8B-B14F-4D97-AF65-F5344CB8AC3E}">
        <p14:creationId xmlns:p14="http://schemas.microsoft.com/office/powerpoint/2010/main" val="159904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lstStyle/>
          <a:p>
            <a:pPr marL="360362" indent="0">
              <a:buNone/>
            </a:pPr>
            <a:r>
              <a:rPr lang="sv-SE" dirty="0"/>
              <a:t>Under pandemin publicerades en mängd rapporter, råd och rutiner som riktade sig till medarbetare på särskilda boenden för äldre. Hemtjänsten uppmärksammades inte i samma omfattning. </a:t>
            </a:r>
          </a:p>
          <a:p>
            <a:pPr marL="360362" indent="0">
              <a:buNone/>
            </a:pPr>
            <a:r>
              <a:rPr lang="sv-SE" dirty="0"/>
              <a:t>Nestor ville därför belysa hur förutsättningar för ett lärande såg ut både under den speciella situation som </a:t>
            </a:r>
            <a:r>
              <a:rPr lang="sv-SE" dirty="0" err="1" smtClean="0"/>
              <a:t>coronapandemin</a:t>
            </a:r>
            <a:r>
              <a:rPr lang="sv-SE" dirty="0" smtClean="0"/>
              <a:t> </a:t>
            </a:r>
            <a:r>
              <a:rPr lang="sv-SE" dirty="0"/>
              <a:t>innebar, men även inför framtiden. Hur skedde lärandet inom hemtjänsten? Vad innebar det för verksamheterna och för chefer och medarbetare? </a:t>
            </a:r>
          </a:p>
          <a:p>
            <a:pPr marL="360362" indent="0">
              <a:buNone/>
            </a:pPr>
            <a:endParaRPr lang="sv-SE" dirty="0"/>
          </a:p>
          <a:p>
            <a:pPr marL="360362" indent="0">
              <a:buNone/>
            </a:pPr>
            <a:r>
              <a:rPr lang="sv-SE" dirty="0"/>
              <a:t>Syfte: Att belysa förutsättningar för och hantering av lärande inom hemtjänsten under </a:t>
            </a:r>
            <a:r>
              <a:rPr lang="sv-SE" dirty="0" err="1" smtClean="0"/>
              <a:t>coronapandemins</a:t>
            </a:r>
            <a:r>
              <a:rPr lang="sv-SE" dirty="0" smtClean="0"/>
              <a:t> </a:t>
            </a:r>
            <a:r>
              <a:rPr lang="sv-SE" dirty="0"/>
              <a:t>första år. </a:t>
            </a:r>
          </a:p>
        </p:txBody>
      </p:sp>
      <p:sp>
        <p:nvSpPr>
          <p:cNvPr id="3" name="Rubrik 2"/>
          <p:cNvSpPr>
            <a:spLocks noGrp="1"/>
          </p:cNvSpPr>
          <p:nvPr>
            <p:ph type="title"/>
          </p:nvPr>
        </p:nvSpPr>
        <p:spPr/>
        <p:txBody>
          <a:bodyPr/>
          <a:lstStyle/>
          <a:p>
            <a:r>
              <a:rPr lang="sv-SE" dirty="0"/>
              <a:t>Bakgrund och syfte</a:t>
            </a:r>
          </a:p>
        </p:txBody>
      </p:sp>
    </p:spTree>
    <p:extLst>
      <p:ext uri="{BB962C8B-B14F-4D97-AF65-F5344CB8AC3E}">
        <p14:creationId xmlns:p14="http://schemas.microsoft.com/office/powerpoint/2010/main" val="200671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838201" y="1612231"/>
            <a:ext cx="10515600" cy="4898927"/>
          </a:xfrm>
        </p:spPr>
        <p:txBody>
          <a:bodyPr/>
          <a:lstStyle/>
          <a:p>
            <a:r>
              <a:rPr lang="sv-SE" sz="1800" dirty="0"/>
              <a:t>Inledande enkät till verksamhetsområdeschefer med övergripande ansvar för privat respektive kommunal hemtjänst från Nestors samtliga ägarkommuner. Nio kommuner svarade. Av dessa valde sex kommuner att fortsätta delta i studien.</a:t>
            </a:r>
          </a:p>
          <a:p>
            <a:r>
              <a:rPr lang="sv-SE" sz="1800" dirty="0"/>
              <a:t>Enkät till enhetschefer (chefer som arbetar närmast medarbetarna inom såväl ordinärt boende som natt/larmgrupp). 29 personer besvarade enkäten. </a:t>
            </a:r>
          </a:p>
          <a:p>
            <a:r>
              <a:rPr lang="sv-SE" sz="1800" dirty="0"/>
              <a:t>Enkät till medarbetare (undersköterskor/ vårdbiträden). 90 personer besvarade enkäten. </a:t>
            </a:r>
          </a:p>
          <a:p>
            <a:r>
              <a:rPr lang="sv-SE" sz="1800" dirty="0"/>
              <a:t>Två digitala gruppintervjuer med enhetschefer från 2 kommuner. </a:t>
            </a:r>
          </a:p>
          <a:p>
            <a:pPr marL="360362" indent="0">
              <a:buNone/>
            </a:pPr>
            <a:r>
              <a:rPr lang="sv-SE" sz="1800" b="1" i="1" dirty="0"/>
              <a:t>Områden för intervjuerna: </a:t>
            </a:r>
          </a:p>
          <a:p>
            <a:pPr>
              <a:buFontTx/>
              <a:buChar char="-"/>
            </a:pPr>
            <a:r>
              <a:rPr lang="sv-SE" sz="1800" b="1" i="1" dirty="0"/>
              <a:t>Information och kommunikation</a:t>
            </a:r>
          </a:p>
          <a:p>
            <a:pPr>
              <a:buFontTx/>
              <a:buChar char="-"/>
            </a:pPr>
            <a:r>
              <a:rPr lang="sv-SE" sz="1800" b="1" i="1" dirty="0"/>
              <a:t>Rutiner</a:t>
            </a:r>
          </a:p>
          <a:p>
            <a:pPr>
              <a:buFontTx/>
              <a:buChar char="-"/>
            </a:pPr>
            <a:r>
              <a:rPr lang="sv-SE" sz="1800" b="1" i="1" dirty="0"/>
              <a:t>Organisationens beredskap för lärande</a:t>
            </a:r>
          </a:p>
          <a:p>
            <a:pPr>
              <a:buFontTx/>
              <a:buChar char="-"/>
            </a:pPr>
            <a:r>
              <a:rPr lang="sv-SE" sz="1800" b="1" i="1" dirty="0"/>
              <a:t>Individers beredskap för lärande </a:t>
            </a:r>
          </a:p>
          <a:p>
            <a:pPr>
              <a:buFontTx/>
              <a:buChar char="-"/>
            </a:pPr>
            <a:r>
              <a:rPr lang="sv-SE" sz="1800" b="1" i="1" dirty="0"/>
              <a:t>Trygghet</a:t>
            </a:r>
          </a:p>
          <a:p>
            <a:pPr marL="360362" indent="0">
              <a:buNone/>
            </a:pPr>
            <a:endParaRPr lang="sv-SE" sz="1800" dirty="0"/>
          </a:p>
          <a:p>
            <a:pPr marL="360362" indent="0">
              <a:buNone/>
            </a:pPr>
            <a:r>
              <a:rPr lang="sv-SE" sz="1800" dirty="0"/>
              <a:t>Materialet sammanställdes och analyserades med en enkel innehållsanalys.</a:t>
            </a:r>
          </a:p>
        </p:txBody>
      </p:sp>
      <p:sp>
        <p:nvSpPr>
          <p:cNvPr id="3" name="Rubrik 2"/>
          <p:cNvSpPr>
            <a:spLocks noGrp="1"/>
          </p:cNvSpPr>
          <p:nvPr>
            <p:ph type="title"/>
          </p:nvPr>
        </p:nvSpPr>
        <p:spPr/>
        <p:txBody>
          <a:bodyPr>
            <a:normAutofit/>
          </a:bodyPr>
          <a:lstStyle/>
          <a:p>
            <a:r>
              <a:rPr lang="sv-SE" dirty="0"/>
              <a:t>Datainsamling</a:t>
            </a:r>
          </a:p>
        </p:txBody>
      </p:sp>
    </p:spTree>
    <p:extLst>
      <p:ext uri="{BB962C8B-B14F-4D97-AF65-F5344CB8AC3E}">
        <p14:creationId xmlns:p14="http://schemas.microsoft.com/office/powerpoint/2010/main" val="3024696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1" y="597915"/>
            <a:ext cx="10077854" cy="559811"/>
          </a:xfrm>
          <a:prstGeom prst="rect">
            <a:avLst/>
          </a:prstGeom>
          <a:noFill/>
        </p:spPr>
        <p:txBody>
          <a:bodyPr wrap="square" rtlCol="0">
            <a:noAutofit/>
          </a:bodyPr>
          <a:lstStyle/>
          <a:p>
            <a:r>
              <a:rPr lang="sv-SE" sz="3600" dirty="0">
                <a:latin typeface="+mj-lt"/>
                <a:cs typeface="Lucida Sans Unicode" panose="020B0602030504020204" pitchFamily="34" charset="0"/>
              </a:rPr>
              <a:t>Sammanfattning av resultat</a:t>
            </a:r>
          </a:p>
        </p:txBody>
      </p:sp>
      <p:sp>
        <p:nvSpPr>
          <p:cNvPr id="7" name="Text Placeholder 6"/>
          <p:cNvSpPr>
            <a:spLocks noGrp="1"/>
          </p:cNvSpPr>
          <p:nvPr>
            <p:ph type="body" sz="quarter" idx="13"/>
          </p:nvPr>
        </p:nvSpPr>
        <p:spPr>
          <a:xfrm>
            <a:off x="838201" y="1612231"/>
            <a:ext cx="10515600" cy="4741271"/>
          </a:xfrm>
        </p:spPr>
        <p:txBody>
          <a:bodyPr/>
          <a:lstStyle/>
          <a:p>
            <a:pPr marL="817562" indent="-457200">
              <a:buAutoNum type="arabicParenR"/>
            </a:pPr>
            <a:r>
              <a:rPr lang="sv-SE" dirty="0"/>
              <a:t>En ny och ansträngd arbetssituation </a:t>
            </a:r>
          </a:p>
          <a:p>
            <a:pPr marL="817562" indent="-457200">
              <a:buAutoNum type="arabicParenR"/>
            </a:pPr>
            <a:endParaRPr lang="sv-SE" dirty="0"/>
          </a:p>
          <a:p>
            <a:pPr marL="817562" indent="-457200">
              <a:buAutoNum type="arabicParenR"/>
            </a:pPr>
            <a:r>
              <a:rPr lang="sv-SE" dirty="0"/>
              <a:t>Hantering av informationsflödet</a:t>
            </a:r>
          </a:p>
          <a:p>
            <a:pPr marL="817562" indent="-457200">
              <a:buAutoNum type="arabicParenR"/>
            </a:pPr>
            <a:endParaRPr lang="sv-SE" dirty="0"/>
          </a:p>
          <a:p>
            <a:pPr marL="817562" indent="-457200">
              <a:buAutoNum type="arabicParenR"/>
            </a:pPr>
            <a:r>
              <a:rPr lang="sv-SE" dirty="0"/>
              <a:t>Att hantera kaos med lärande</a:t>
            </a:r>
          </a:p>
          <a:p>
            <a:pPr marL="817562" indent="-457200">
              <a:buAutoNum type="arabicParenR"/>
            </a:pPr>
            <a:endParaRPr lang="sv-SE" dirty="0"/>
          </a:p>
          <a:p>
            <a:pPr marL="817562" indent="-457200">
              <a:buAutoNum type="arabicParenR"/>
            </a:pPr>
            <a:r>
              <a:rPr lang="sv-SE" dirty="0"/>
              <a:t>Professionell kompetens som en förutsättning för lärande</a:t>
            </a:r>
          </a:p>
          <a:p>
            <a:pPr marL="817562" indent="-457200">
              <a:buAutoNum type="arabicParenR"/>
            </a:pPr>
            <a:endParaRPr lang="sv-SE" dirty="0"/>
          </a:p>
          <a:p>
            <a:pPr marL="817562" indent="-457200">
              <a:buAutoNum type="arabicParenR"/>
            </a:pPr>
            <a:r>
              <a:rPr lang="sv-SE" dirty="0"/>
              <a:t>Informella samtals betydelse för lärande uteblev</a:t>
            </a:r>
          </a:p>
          <a:p>
            <a:pPr marL="817562" indent="-457200">
              <a:buAutoNum type="arabicParenR"/>
            </a:pPr>
            <a:endParaRPr lang="sv-SE" dirty="0"/>
          </a:p>
          <a:p>
            <a:pPr marL="817562" indent="-457200">
              <a:buAutoNum type="arabicParenR"/>
            </a:pPr>
            <a:r>
              <a:rPr lang="sv-SE" dirty="0"/>
              <a:t>Lärande inför framtiden</a:t>
            </a:r>
            <a:br>
              <a:rPr lang="sv-SE" dirty="0"/>
            </a:br>
            <a:endParaRPr lang="sv-SE" dirty="0"/>
          </a:p>
          <a:p>
            <a:pPr marL="360362" indent="0">
              <a:buNone/>
            </a:pPr>
            <a:endParaRPr lang="sv-SE" dirty="0"/>
          </a:p>
        </p:txBody>
      </p:sp>
    </p:spTree>
    <p:extLst>
      <p:ext uri="{BB962C8B-B14F-4D97-AF65-F5344CB8AC3E}">
        <p14:creationId xmlns:p14="http://schemas.microsoft.com/office/powerpoint/2010/main" val="106065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7073" y="653094"/>
            <a:ext cx="10077854" cy="559811"/>
          </a:xfrm>
          <a:prstGeom prst="rect">
            <a:avLst/>
          </a:prstGeom>
          <a:noFill/>
        </p:spPr>
        <p:txBody>
          <a:bodyPr wrap="square" rtlCol="0">
            <a:noAutofit/>
          </a:bodyPr>
          <a:lstStyle/>
          <a:p>
            <a:r>
              <a:rPr lang="sv-SE" sz="3600" dirty="0">
                <a:latin typeface="+mj-lt"/>
                <a:cs typeface="Lucida Sans Unicode" panose="020B0602030504020204" pitchFamily="34" charset="0"/>
              </a:rPr>
              <a:t>1: En ansträngd arbetssituation </a:t>
            </a:r>
          </a:p>
          <a:p>
            <a:endParaRPr lang="sv-SE" sz="3600" dirty="0">
              <a:latin typeface="+mj-lt"/>
              <a:cs typeface="Lucida Sans Unicode" panose="020B0602030504020204" pitchFamily="34" charset="0"/>
            </a:endParaRPr>
          </a:p>
        </p:txBody>
      </p:sp>
      <p:sp>
        <p:nvSpPr>
          <p:cNvPr id="7" name="Text Placeholder 6"/>
          <p:cNvSpPr>
            <a:spLocks noGrp="1"/>
          </p:cNvSpPr>
          <p:nvPr>
            <p:ph type="body" sz="quarter" idx="13"/>
          </p:nvPr>
        </p:nvSpPr>
        <p:spPr/>
        <p:txBody>
          <a:bodyPr/>
          <a:lstStyle/>
          <a:p>
            <a:pPr marL="360362" indent="0">
              <a:buNone/>
            </a:pPr>
            <a:r>
              <a:rPr lang="sv-SE" dirty="0"/>
              <a:t>Förutsättningarna för lärande präglades av bristen på skyddsutrustning och otydligheter kring dess användning, hög sjukfrånvaro och oro för smitta.</a:t>
            </a:r>
          </a:p>
          <a:p>
            <a:pPr marL="360362" indent="0">
              <a:buNone/>
            </a:pPr>
            <a:r>
              <a:rPr lang="sv-SE" dirty="0"/>
              <a:t>Chefer hade en viktig roll när det gällde att vara tillgänglig och bidra till att medarbetarna kunde hantera den kaotiska situationen. 80 % av medarbetarna uppgav att de haft ett bra stöd från sin chef. </a:t>
            </a:r>
          </a:p>
          <a:p>
            <a:pPr marL="360362" indent="0">
              <a:buNone/>
            </a:pPr>
            <a:endParaRPr lang="sv-SE" dirty="0"/>
          </a:p>
          <a:p>
            <a:pPr marL="360362" indent="0">
              <a:buNone/>
            </a:pPr>
            <a:r>
              <a:rPr lang="sv-SE" sz="2000" i="1" dirty="0"/>
              <a:t>”När vi fick direktiv att vi skulle jobba hemifrån så många som möjligt, det fanns liksom inte i min världsbild. Jag var på plats, jag kände jag kunde inte skicka ut min personal rakt in i elden och själv sitta hemma”. </a:t>
            </a:r>
          </a:p>
        </p:txBody>
      </p:sp>
    </p:spTree>
    <p:extLst>
      <p:ext uri="{BB962C8B-B14F-4D97-AF65-F5344CB8AC3E}">
        <p14:creationId xmlns:p14="http://schemas.microsoft.com/office/powerpoint/2010/main" val="2760432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838201" y="1612231"/>
            <a:ext cx="10515600" cy="5887695"/>
          </a:xfrm>
        </p:spPr>
        <p:txBody>
          <a:bodyPr/>
          <a:lstStyle/>
          <a:p>
            <a:r>
              <a:rPr lang="sv-SE" sz="2000" dirty="0"/>
              <a:t>Enhetschefer lärde sig att snabbt sammanställa och tillgängliggöra den enorma mängd information som kom från olika instanser. De fick också </a:t>
            </a:r>
            <a:r>
              <a:rPr lang="sv-SE" sz="2000" dirty="0" smtClean="0"/>
              <a:t>ta </a:t>
            </a:r>
            <a:r>
              <a:rPr lang="sv-SE" sz="2000" dirty="0"/>
              <a:t>reda på många saker på egen hand.</a:t>
            </a:r>
          </a:p>
          <a:p>
            <a:pPr marL="360362" indent="0">
              <a:buNone/>
            </a:pPr>
            <a:endParaRPr lang="sv-SE" sz="2000" i="1" dirty="0"/>
          </a:p>
          <a:p>
            <a:pPr marL="360362" indent="0">
              <a:buNone/>
            </a:pPr>
            <a:r>
              <a:rPr lang="sv-SE" sz="2000" i="1" dirty="0"/>
              <a:t>”Det har </a:t>
            </a:r>
            <a:r>
              <a:rPr lang="sv-SE" sz="2000" i="1" dirty="0" err="1"/>
              <a:t>dimpt</a:t>
            </a:r>
            <a:r>
              <a:rPr lang="sv-SE" sz="2000" i="1" dirty="0"/>
              <a:t> ner saker från myndighet, som man inte stämt av med verksamheterna hur det fungerar.” </a:t>
            </a:r>
          </a:p>
          <a:p>
            <a:endParaRPr lang="sv-SE" sz="2000" dirty="0"/>
          </a:p>
          <a:p>
            <a:r>
              <a:rPr lang="sv-SE" sz="2000" dirty="0"/>
              <a:t>Flertalet enhetschefer ordnade interna läraktiviteter, såsom digitala </a:t>
            </a:r>
            <a:r>
              <a:rPr lang="sv-SE" sz="2000" dirty="0" err="1"/>
              <a:t>webbutbildningar</a:t>
            </a:r>
            <a:r>
              <a:rPr lang="sv-SE" sz="2000" dirty="0"/>
              <a:t> om basala hygienrutiner och användandet av skyddsutrustning.</a:t>
            </a:r>
          </a:p>
          <a:p>
            <a:endParaRPr lang="sv-SE" sz="2000" dirty="0"/>
          </a:p>
          <a:p>
            <a:r>
              <a:rPr lang="sv-SE" sz="2000" dirty="0"/>
              <a:t>För medarbetare handlade lärandet främst om att omsätta information i handling genom att följa nya rutiner för smittskydd. De beskrev att det kunde vara svårt att få alla att följa rutiner och riktlinjer och ha respekt för den allvarliga situationen.</a:t>
            </a:r>
          </a:p>
          <a:p>
            <a:pPr marL="360362" indent="0">
              <a:buNone/>
            </a:pPr>
            <a:endParaRPr lang="sv-SE" sz="2000" dirty="0"/>
          </a:p>
        </p:txBody>
      </p:sp>
      <p:sp>
        <p:nvSpPr>
          <p:cNvPr id="3" name="Rubrik 2"/>
          <p:cNvSpPr>
            <a:spLocks noGrp="1"/>
          </p:cNvSpPr>
          <p:nvPr>
            <p:ph type="title"/>
          </p:nvPr>
        </p:nvSpPr>
        <p:spPr/>
        <p:txBody>
          <a:bodyPr/>
          <a:lstStyle/>
          <a:p>
            <a:r>
              <a:rPr lang="sv-SE" dirty="0"/>
              <a:t>2: Hantering av informationsflödet</a:t>
            </a:r>
          </a:p>
        </p:txBody>
      </p:sp>
    </p:spTree>
    <p:extLst>
      <p:ext uri="{BB962C8B-B14F-4D97-AF65-F5344CB8AC3E}">
        <p14:creationId xmlns:p14="http://schemas.microsoft.com/office/powerpoint/2010/main" val="68697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838201" y="1612232"/>
            <a:ext cx="10515600" cy="4788568"/>
          </a:xfrm>
        </p:spPr>
        <p:txBody>
          <a:bodyPr/>
          <a:lstStyle/>
          <a:p>
            <a:r>
              <a:rPr lang="sv-SE" dirty="0"/>
              <a:t>Medarbetare upplevde oro och rädsla i det dagliga arbetet i början av pandemin, men allt eftersom de lärde sig mer om smittspridning och hur skyddsutrustning skulle användas kände de sig mer </a:t>
            </a:r>
            <a:r>
              <a:rPr lang="sv-SE" dirty="0" smtClean="0"/>
              <a:t>trygga</a:t>
            </a:r>
            <a:r>
              <a:rPr lang="sv-SE" dirty="0"/>
              <a:t>. Det förmedlades kunskap inom arbetsgruppen vilket stärkte gruppens lärande. Medarbetarna hjälptes åt, exempelvis genom att </a:t>
            </a:r>
            <a:r>
              <a:rPr lang="sv-SE" dirty="0" smtClean="0"/>
              <a:t>påminna </a:t>
            </a:r>
            <a:r>
              <a:rPr lang="sv-SE" dirty="0"/>
              <a:t>varandra om att följa hygienrutiner. </a:t>
            </a:r>
          </a:p>
          <a:p>
            <a:r>
              <a:rPr lang="sv-SE" dirty="0" smtClean="0"/>
              <a:t>Med höjd kunskapsnivå ökade </a:t>
            </a:r>
            <a:r>
              <a:rPr lang="sv-SE" dirty="0" smtClean="0"/>
              <a:t>frustrationen över </a:t>
            </a:r>
            <a:r>
              <a:rPr lang="sv-SE" dirty="0" smtClean="0"/>
              <a:t>att </a:t>
            </a:r>
            <a:r>
              <a:rPr lang="sv-SE" dirty="0" smtClean="0"/>
              <a:t>alla inte </a:t>
            </a:r>
            <a:r>
              <a:rPr lang="sv-SE" dirty="0"/>
              <a:t>följde rutinerna, till exempel om en kollega valde att inte använda skyddsutrustning för att det var krångligt och att det tog längre tid att utföra arbetsuppgifter.</a:t>
            </a:r>
          </a:p>
          <a:p>
            <a:endParaRPr lang="sv-SE" dirty="0"/>
          </a:p>
          <a:p>
            <a:pPr marL="360362" indent="0">
              <a:buNone/>
            </a:pPr>
            <a:r>
              <a:rPr lang="sv-SE" sz="2000" i="1" dirty="0"/>
              <a:t>”Jag insåg att jag inte visste så mycket, så det är viktigt tycker jag att gå kurser, där man får teoretiska kunskaper. Denna kunskap kommer i alla fall vara till nytta på jobbet”. </a:t>
            </a:r>
          </a:p>
          <a:p>
            <a:endParaRPr lang="sv-SE" dirty="0"/>
          </a:p>
        </p:txBody>
      </p:sp>
      <p:sp>
        <p:nvSpPr>
          <p:cNvPr id="3" name="Rubrik 2"/>
          <p:cNvSpPr>
            <a:spLocks noGrp="1"/>
          </p:cNvSpPr>
          <p:nvPr>
            <p:ph type="title"/>
          </p:nvPr>
        </p:nvSpPr>
        <p:spPr/>
        <p:txBody>
          <a:bodyPr/>
          <a:lstStyle/>
          <a:p>
            <a:r>
              <a:rPr lang="sv-SE" dirty="0"/>
              <a:t>3: Att hantera kaos och lärande</a:t>
            </a:r>
          </a:p>
        </p:txBody>
      </p:sp>
    </p:spTree>
    <p:extLst>
      <p:ext uri="{BB962C8B-B14F-4D97-AF65-F5344CB8AC3E}">
        <p14:creationId xmlns:p14="http://schemas.microsoft.com/office/powerpoint/2010/main" val="1074718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838201" y="1612232"/>
            <a:ext cx="10515600" cy="4733150"/>
          </a:xfrm>
        </p:spPr>
        <p:txBody>
          <a:bodyPr/>
          <a:lstStyle/>
          <a:p>
            <a:r>
              <a:rPr lang="sv-SE" dirty="0"/>
              <a:t>Verksamhetsområdeschefer uttryckte att det är problematiskt att många medarbetare i hemtjänsten saknar medicinsk kompetens och undersköterskeutbildning. </a:t>
            </a:r>
          </a:p>
          <a:p>
            <a:endParaRPr lang="sv-SE" dirty="0"/>
          </a:p>
          <a:p>
            <a:r>
              <a:rPr lang="sv-SE" dirty="0"/>
              <a:t>Enligt enhetschefer finns det en stark motivation hos medarbetarna att vidareutbilda sig och studera till undersköterska. Dock kan utbildning leda till problem, då det påverkar bemanning och kontinuitet negativt</a:t>
            </a:r>
          </a:p>
          <a:p>
            <a:endParaRPr lang="sv-SE" sz="2000" i="1" dirty="0"/>
          </a:p>
          <a:p>
            <a:pPr marL="360362" indent="0">
              <a:buNone/>
            </a:pPr>
            <a:r>
              <a:rPr lang="sv-SE" sz="2000" i="1" dirty="0"/>
              <a:t>“Man får en annan förståelse vid den här typen av händelse med medicinsk kunskap. Lättare att förstå sammanhang i den situation vi befinner oss i, tar </a:t>
            </a:r>
            <a:r>
              <a:rPr lang="sv-SE" sz="2000" i="1" dirty="0" smtClean="0"/>
              <a:t>t.ex. </a:t>
            </a:r>
            <a:r>
              <a:rPr lang="sv-SE" sz="2000" i="1" dirty="0"/>
              <a:t>till sig basala hygienrutiner på ett annat sätt. Man märker att de som inte gått utbildning ställer en annan sorts frågor”. </a:t>
            </a:r>
          </a:p>
        </p:txBody>
      </p:sp>
      <p:sp>
        <p:nvSpPr>
          <p:cNvPr id="3" name="Rubrik 2"/>
          <p:cNvSpPr>
            <a:spLocks noGrp="1"/>
          </p:cNvSpPr>
          <p:nvPr>
            <p:ph type="title"/>
          </p:nvPr>
        </p:nvSpPr>
        <p:spPr/>
        <p:txBody>
          <a:bodyPr>
            <a:normAutofit fontScale="90000"/>
          </a:bodyPr>
          <a:lstStyle/>
          <a:p>
            <a:r>
              <a:rPr lang="sv-SE" dirty="0"/>
              <a:t>4: Professionell kompetens som en förutsättning för lärande</a:t>
            </a:r>
          </a:p>
        </p:txBody>
      </p:sp>
    </p:spTree>
    <p:extLst>
      <p:ext uri="{BB962C8B-B14F-4D97-AF65-F5344CB8AC3E}">
        <p14:creationId xmlns:p14="http://schemas.microsoft.com/office/powerpoint/2010/main" val="757543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838201" y="1612232"/>
            <a:ext cx="10515600" cy="4686968"/>
          </a:xfrm>
        </p:spPr>
        <p:txBody>
          <a:bodyPr/>
          <a:lstStyle/>
          <a:p>
            <a:r>
              <a:rPr lang="sv-SE" dirty="0"/>
              <a:t>Kommunikationen övergick till stor del till att bli digital. Flera chefer ansåg att det var svårt i början av pandemin, men att det blev bättre då alla blev vana vid att arbeta på ett nytt sätt.</a:t>
            </a:r>
          </a:p>
          <a:p>
            <a:endParaRPr lang="sv-SE" dirty="0"/>
          </a:p>
          <a:p>
            <a:r>
              <a:rPr lang="sv-SE" dirty="0"/>
              <a:t>När fysiska möten togs bort, påverkade detta lärandet i vardagen, då exempelvis informella möten och viktigt informationsutbyte saknades. Både chefer och medarbetare saknade att träffas fysiskt och menade att detta inte kunde ersättas av digital kommunikation.</a:t>
            </a:r>
          </a:p>
          <a:p>
            <a:endParaRPr lang="sv-SE" dirty="0"/>
          </a:p>
          <a:p>
            <a:r>
              <a:rPr lang="sv-SE" dirty="0"/>
              <a:t>Några chefer menade att flertalet medarbetare uppskattade digitala möten. Medarbetare lyfter dock endast negativa konsekvenser av att fysiska möten ersatts med digitala.</a:t>
            </a:r>
          </a:p>
        </p:txBody>
      </p:sp>
      <p:sp>
        <p:nvSpPr>
          <p:cNvPr id="3" name="Rubrik 2"/>
          <p:cNvSpPr>
            <a:spLocks noGrp="1"/>
          </p:cNvSpPr>
          <p:nvPr>
            <p:ph type="title"/>
          </p:nvPr>
        </p:nvSpPr>
        <p:spPr/>
        <p:txBody>
          <a:bodyPr/>
          <a:lstStyle/>
          <a:p>
            <a:r>
              <a:rPr lang="sv-SE" dirty="0"/>
              <a:t>5: Informella samtals betydelse för lärande </a:t>
            </a:r>
          </a:p>
        </p:txBody>
      </p:sp>
    </p:spTree>
    <p:extLst>
      <p:ext uri="{BB962C8B-B14F-4D97-AF65-F5344CB8AC3E}">
        <p14:creationId xmlns:p14="http://schemas.microsoft.com/office/powerpoint/2010/main" val="750865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1189</Words>
  <Application>Microsoft Office PowerPoint</Application>
  <PresentationFormat>Bredbild</PresentationFormat>
  <Paragraphs>81</Paragraphs>
  <Slides>12</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12</vt:i4>
      </vt:variant>
    </vt:vector>
  </HeadingPairs>
  <TitlesOfParts>
    <vt:vector size="18" baseType="lpstr">
      <vt:lpstr>Wingdings</vt:lpstr>
      <vt:lpstr>Lucida Sans Unicode</vt:lpstr>
      <vt:lpstr>Calibri Light</vt:lpstr>
      <vt:lpstr>Calibri</vt:lpstr>
      <vt:lpstr>Arial</vt:lpstr>
      <vt:lpstr>Office Theme</vt:lpstr>
      <vt:lpstr>I skuggan av coronaviruset- förutsättningar för lärande inom hemtjänst under pandemins första år</vt:lpstr>
      <vt:lpstr>Bakgrund och syfte</vt:lpstr>
      <vt:lpstr>Datainsamling</vt:lpstr>
      <vt:lpstr>PowerPoint-presentation</vt:lpstr>
      <vt:lpstr>PowerPoint-presentation</vt:lpstr>
      <vt:lpstr>2: Hantering av informationsflödet</vt:lpstr>
      <vt:lpstr>3: Att hantera kaos och lärande</vt:lpstr>
      <vt:lpstr>4: Professionell kompetens som en förutsättning för lärande</vt:lpstr>
      <vt:lpstr>5: Informella samtals betydelse för lärande </vt:lpstr>
      <vt:lpstr>6: Lärande inför framtiden ur chefers perspektiv  – vad kan göras?</vt:lpstr>
      <vt:lpstr>Nestors reflektioner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Björn Lindqvist</dc:creator>
  <cp:lastModifiedBy>Kristin Breitenstein</cp:lastModifiedBy>
  <cp:revision>332</cp:revision>
  <cp:lastPrinted>2020-08-24T14:02:13Z</cp:lastPrinted>
  <dcterms:created xsi:type="dcterms:W3CDTF">2019-03-31T09:03:49Z</dcterms:created>
  <dcterms:modified xsi:type="dcterms:W3CDTF">2022-05-24T12:47:42Z</dcterms:modified>
</cp:coreProperties>
</file>